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5" r:id="rId2"/>
    <p:sldId id="366" r:id="rId3"/>
    <p:sldId id="367" r:id="rId4"/>
    <p:sldId id="368" r:id="rId5"/>
    <p:sldId id="328" r:id="rId6"/>
    <p:sldId id="332" r:id="rId7"/>
    <p:sldId id="294" r:id="rId8"/>
    <p:sldId id="348" r:id="rId9"/>
    <p:sldId id="345" r:id="rId10"/>
    <p:sldId id="257" r:id="rId11"/>
    <p:sldId id="351" r:id="rId12"/>
    <p:sldId id="262" r:id="rId13"/>
    <p:sldId id="338" r:id="rId14"/>
    <p:sldId id="358" r:id="rId15"/>
    <p:sldId id="360" r:id="rId16"/>
    <p:sldId id="361" r:id="rId17"/>
    <p:sldId id="362" r:id="rId18"/>
    <p:sldId id="371" r:id="rId19"/>
    <p:sldId id="369" r:id="rId20"/>
    <p:sldId id="268" r:id="rId21"/>
    <p:sldId id="269" r:id="rId22"/>
    <p:sldId id="349" r:id="rId23"/>
    <p:sldId id="350" r:id="rId24"/>
    <p:sldId id="352" r:id="rId25"/>
    <p:sldId id="373" r:id="rId26"/>
    <p:sldId id="374" r:id="rId27"/>
  </p:sldIdLst>
  <p:sldSz cx="9144000" cy="6858000" type="screen4x3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'[Chart in Microsoft Office Word]Sheet1'!$A$4:$A$9</c:f>
              <c:strCache>
                <c:ptCount val="6"/>
                <c:pt idx="0">
                  <c:v>Nuclear (10.6)</c:v>
                </c:pt>
                <c:pt idx="1">
                  <c:v>Hydro (16)</c:v>
                </c:pt>
                <c:pt idx="2">
                  <c:v>Renewable (7.1)</c:v>
                </c:pt>
                <c:pt idx="3">
                  <c:v>Coal (39.3)</c:v>
                </c:pt>
                <c:pt idx="4">
                  <c:v>oil (4.1)</c:v>
                </c:pt>
                <c:pt idx="5">
                  <c:v>N-Gas (22.9)</c:v>
                </c:pt>
              </c:strCache>
            </c:strRef>
          </c:cat>
          <c:val>
            <c:numRef>
              <c:f>'[Chart in Microsoft Office Word]Sheet1'!$B$4:$B$9</c:f>
              <c:numCache>
                <c:formatCode>General</c:formatCode>
                <c:ptCount val="6"/>
                <c:pt idx="0">
                  <c:v>10.6</c:v>
                </c:pt>
                <c:pt idx="1">
                  <c:v>16</c:v>
                </c:pt>
                <c:pt idx="2">
                  <c:v>7.1</c:v>
                </c:pt>
                <c:pt idx="3">
                  <c:v>39.300000000000004</c:v>
                </c:pt>
                <c:pt idx="4">
                  <c:v>4.0999999999999996</c:v>
                </c:pt>
                <c:pt idx="5">
                  <c:v>22.9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0876421697289"/>
          <c:y val="5.9033610382035806E-2"/>
          <c:w val="0.31967913385826846"/>
          <c:h val="0.8865624088655582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9C099-7DE0-41BC-9155-8E25DF9FDDFD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83613"/>
            <a:ext cx="3078163" cy="452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83613"/>
            <a:ext cx="3078163" cy="452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A9468-26D1-4E59-9D79-58B518B13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9A3F-5B56-4102-B566-F99F49239DC7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677863"/>
            <a:ext cx="4518025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05783-F24C-4EEC-8FC4-908541ADA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E14B5-19FA-4CCA-9F16-0C87747FE218}" type="slidenum">
              <a:rPr lang="en-IN"/>
              <a:pPr/>
              <a:t>6</a:t>
            </a:fld>
            <a:endParaRPr lang="en-IN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4023092" y="8584188"/>
            <a:ext cx="3077739" cy="45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888374"/>
            <a:fld id="{A051F093-BB31-4BFD-A031-0B7D11317A82}" type="slidenum">
              <a:rPr lang="en-US" sz="1200"/>
              <a:pPr algn="r" defTabSz="888374"/>
              <a:t>6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562" tIns="45281" rIns="90562" bIns="4528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378C5-5989-436E-BAD2-A3289CDECEA5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675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1FBEC7-E049-46F8-8B7A-8967E929F8C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3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914400"/>
            <a:ext cx="4191000" cy="10668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CC66FF"/>
                </a:solidFill>
              </a:rPr>
              <a:t>IPWR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09800" y="1828800"/>
            <a:ext cx="405752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(INDIAN PRESSURISED WATER REACTOR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Dr A B </a:t>
            </a:r>
            <a:r>
              <a:rPr lang="en-US" b="1" dirty="0" err="1" smtClean="0">
                <a:solidFill>
                  <a:schemeClr val="tx2"/>
                </a:solidFill>
              </a:rPr>
              <a:t>Mukherjee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Ex-Director, RPG, BARC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Distinguished Scientist &amp; RRF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sz="2400" b="1" dirty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8"/>
          <p:cNvSpPr txBox="1">
            <a:spLocks noChangeArrowheads="1"/>
          </p:cNvSpPr>
          <p:nvPr/>
        </p:nvSpPr>
        <p:spPr bwMode="auto">
          <a:xfrm>
            <a:off x="0" y="152400"/>
            <a:ext cx="54864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600" dirty="0"/>
          </a:p>
          <a:p>
            <a:pPr lvl="1"/>
            <a:endParaRPr lang="en-GB" sz="2600" dirty="0"/>
          </a:p>
          <a:p>
            <a:pPr marL="165100" indent="-165100">
              <a:buFont typeface="Arial" charset="0"/>
              <a:buChar char="•"/>
            </a:pPr>
            <a:r>
              <a:rPr lang="en-GB" sz="2800" dirty="0" smtClean="0"/>
              <a:t>Conceptual Design of Reactor &amp; Primary systems ( Nuclear island)</a:t>
            </a:r>
          </a:p>
          <a:p>
            <a:pPr marL="165100" indent="-165100">
              <a:buFont typeface="Arial" charset="0"/>
              <a:buChar char="•"/>
            </a:pPr>
            <a:r>
              <a:rPr lang="en-GB" sz="2800" dirty="0" smtClean="0"/>
              <a:t>Completion of preliminary safety analysis and approval by Regulator</a:t>
            </a:r>
          </a:p>
          <a:p>
            <a:pPr marL="165100" indent="-165100"/>
            <a:endParaRPr lang="en-GB" sz="2800" dirty="0" smtClean="0"/>
          </a:p>
          <a:p>
            <a:pPr marL="165100" indent="-165100">
              <a:buFont typeface="Arial" charset="0"/>
              <a:buChar char="•"/>
            </a:pPr>
            <a:r>
              <a:rPr lang="en-GB" sz="2800" dirty="0" smtClean="0"/>
              <a:t>Review and resolution of interfaces</a:t>
            </a:r>
          </a:p>
          <a:p>
            <a:pPr marL="165100" indent="-165100">
              <a:buFont typeface="Arial" charset="0"/>
              <a:buChar char="•"/>
            </a:pPr>
            <a:r>
              <a:rPr lang="en-GB" sz="2800" dirty="0" smtClean="0"/>
              <a:t>Detail design&amp; development of Systems and components</a:t>
            </a:r>
          </a:p>
          <a:p>
            <a:pPr marL="165100" indent="-165100"/>
            <a:endParaRPr lang="en-GB" sz="2800" dirty="0" smtClean="0"/>
          </a:p>
          <a:p>
            <a:pPr marL="165100" indent="-165100">
              <a:buFont typeface="Arial" charset="0"/>
              <a:buChar char="•"/>
            </a:pPr>
            <a:r>
              <a:rPr lang="en-GB" sz="2800" dirty="0" smtClean="0"/>
              <a:t>Development of long lead items like RPV.</a:t>
            </a:r>
          </a:p>
          <a:p>
            <a:pPr marL="165100" indent="-165100"/>
            <a:endParaRPr lang="en-GB" sz="2600" dirty="0" smtClean="0"/>
          </a:p>
          <a:p>
            <a:pPr marL="566738" indent="-236538">
              <a:buFont typeface="Arial" charset="0"/>
              <a:buChar char="•"/>
            </a:pPr>
            <a:endParaRPr lang="en-GB" sz="2600" dirty="0" smtClean="0"/>
          </a:p>
          <a:p>
            <a:pPr>
              <a:buFont typeface="Arial" charset="0"/>
              <a:buChar char="•"/>
            </a:pPr>
            <a:endParaRPr lang="en-GB" sz="2600" dirty="0"/>
          </a:p>
          <a:p>
            <a:endParaRPr lang="en-GB" sz="2600" dirty="0"/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037" y="1295400"/>
            <a:ext cx="34537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3581400" cy="6397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Approach for IPWR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8572560" cy="5715040"/>
          </a:xfrm>
        </p:spPr>
        <p:txBody>
          <a:bodyPr>
            <a:no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dirty="0" smtClean="0">
                <a:latin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Times New Roman" pitchFamily="18" charset="0"/>
              </a:rPr>
              <a:t>Passive heat removal under prolonged Station Black Out - Plant Autonomy for 7 days </a:t>
            </a:r>
          </a:p>
          <a:p>
            <a:pPr marL="342900" lvl="1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</a:rPr>
              <a:t>Air cooled elevated DG set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Times New Roman" pitchFamily="18" charset="0"/>
              </a:rPr>
              <a:t>4 independent trains of  Engineered Safety System (like ECCS) with independent power source</a:t>
            </a:r>
          </a:p>
          <a:p>
            <a:pPr marL="342900" lvl="1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</a:rPr>
              <a:t>Philosophy for Severe Management Accident</a:t>
            </a:r>
          </a:p>
          <a:p>
            <a:pPr marL="800100" lvl="3" indent="-342900" algn="just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IN" sz="2400" b="1" dirty="0" smtClean="0">
                <a:latin typeface="Times New Roman" pitchFamily="18" charset="0"/>
              </a:rPr>
              <a:t>Hydrogen mitigation</a:t>
            </a:r>
            <a:endParaRPr lang="en-US" sz="2400" b="1" dirty="0" smtClean="0">
              <a:latin typeface="Times New Roman" pitchFamily="18" charset="0"/>
            </a:endParaRPr>
          </a:p>
          <a:p>
            <a:pPr marL="800100" lvl="3" indent="-342900" algn="just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IN" sz="2400" b="1" dirty="0" smtClean="0">
                <a:latin typeface="Times New Roman" pitchFamily="18" charset="0"/>
              </a:rPr>
              <a:t>Containment pressure management (Filtered Hard Vent)</a:t>
            </a:r>
            <a:endParaRPr lang="en-US" sz="2400" b="1" dirty="0" smtClean="0">
              <a:latin typeface="Times New Roman" pitchFamily="18" charset="0"/>
            </a:endParaRPr>
          </a:p>
          <a:p>
            <a:pPr marL="800100" lvl="3" indent="-342900" algn="just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IN" sz="2400" b="1" dirty="0" smtClean="0">
                <a:latin typeface="Times New Roman" pitchFamily="18" charset="0"/>
              </a:rPr>
              <a:t>Core catcher</a:t>
            </a:r>
            <a:endParaRPr lang="en-US" sz="2400" b="1" dirty="0" smtClean="0"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/>
              <a:t>IPWR  - Salient safety Features</a:t>
            </a:r>
            <a:endParaRPr lang="en-US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7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28600" y="914400"/>
            <a:ext cx="50292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endParaRPr lang="en-GB" sz="2400" dirty="0"/>
          </a:p>
          <a:p>
            <a:pPr marL="0" lvl="1">
              <a:buFont typeface="Arial" charset="0"/>
              <a:buChar char="•"/>
            </a:pPr>
            <a:r>
              <a:rPr lang="en-GB" sz="2400" dirty="0"/>
              <a:t> RPV Forging development</a:t>
            </a:r>
          </a:p>
          <a:p>
            <a:pPr marL="0" lvl="1">
              <a:buFont typeface="Arial" charset="0"/>
              <a:buChar char="•"/>
            </a:pPr>
            <a:endParaRPr lang="en-GB" sz="2400" dirty="0"/>
          </a:p>
          <a:p>
            <a:pPr marL="0" lvl="1">
              <a:buFont typeface="Arial" charset="0"/>
              <a:buChar char="•"/>
            </a:pPr>
            <a:r>
              <a:rPr lang="en-GB" sz="2400" dirty="0"/>
              <a:t> RPV Fabrication Technology development</a:t>
            </a:r>
          </a:p>
          <a:p>
            <a:pPr marL="0" lvl="1">
              <a:buFont typeface="Arial" charset="0"/>
              <a:buChar char="•"/>
            </a:pPr>
            <a:endParaRPr lang="en-GB" sz="2400" dirty="0"/>
          </a:p>
          <a:p>
            <a:pPr marL="0" lvl="1">
              <a:buFont typeface="Arial" charset="0"/>
              <a:buChar char="•"/>
            </a:pPr>
            <a:r>
              <a:rPr lang="en-GB" sz="2400" dirty="0"/>
              <a:t> Structural and Thermal Hydraulic Analyses</a:t>
            </a:r>
          </a:p>
          <a:p>
            <a:pPr marL="0" lvl="1"/>
            <a:endParaRPr lang="en-GB" sz="2400" dirty="0"/>
          </a:p>
          <a:p>
            <a:pPr marL="0" lvl="1">
              <a:buFont typeface="Arial" charset="0"/>
              <a:buChar char="•"/>
            </a:pPr>
            <a:r>
              <a:rPr lang="en-GB" sz="2400" dirty="0"/>
              <a:t> Core &amp; Fuel Assembly development</a:t>
            </a:r>
          </a:p>
          <a:p>
            <a:pPr marL="0" lvl="1">
              <a:buFont typeface="Arial" charset="0"/>
              <a:buChar char="•"/>
            </a:pPr>
            <a:endParaRPr lang="en-GB" sz="2400" dirty="0"/>
          </a:p>
          <a:p>
            <a:pPr marL="0" lvl="1">
              <a:buFont typeface="Arial" charset="0"/>
              <a:buChar char="•"/>
            </a:pPr>
            <a:r>
              <a:rPr lang="en-GB" sz="2400" dirty="0"/>
              <a:t> Control &amp; shut-off Rods &amp; Drive development</a:t>
            </a:r>
          </a:p>
          <a:p>
            <a:pPr marL="114300" lvl="2" indent="342900"/>
            <a:endParaRPr lang="en-GB" sz="2400" dirty="0"/>
          </a:p>
          <a:p>
            <a:pPr marL="0" lvl="1">
              <a:buFont typeface="Arial" charset="0"/>
              <a:buChar char="•"/>
            </a:pPr>
            <a:r>
              <a:rPr lang="en-GB" sz="2400" dirty="0"/>
              <a:t> Passive Safety systems development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848600" cy="533400"/>
          </a:xfrm>
        </p:spPr>
        <p:txBody>
          <a:bodyPr/>
          <a:lstStyle/>
          <a:p>
            <a:r>
              <a:rPr lang="en-US" sz="2400" b="1" dirty="0" smtClean="0"/>
              <a:t>MAJOR DEVELOPMENTS IDENTIFIED</a:t>
            </a:r>
          </a:p>
        </p:txBody>
      </p:sp>
      <p:pic>
        <p:nvPicPr>
          <p:cNvPr id="71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6225" y="838200"/>
            <a:ext cx="37369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/>
              <a:t>Development of Low Alloy Steel Forgings for RPV of Indian PWR (IPWR)</a:t>
            </a:r>
            <a:endParaRPr lang="en-US" sz="3600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14282" y="1214422"/>
            <a:ext cx="8686800" cy="5429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Aim is to :</a:t>
            </a:r>
          </a:p>
          <a:p>
            <a:pPr marL="914400" marR="0" lvl="0" indent="-6858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Establish process plans for Melting, Forging, HT &amp; Quality Control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914400" marR="0" lvl="0" indent="-6858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Make prototype scale Forgings </a:t>
            </a:r>
          </a:p>
          <a:p>
            <a:pPr marL="914400" marR="0" lvl="0" indent="-6858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Optimize process plans</a:t>
            </a:r>
          </a:p>
          <a:p>
            <a:pPr marL="914400" marR="0" lvl="0" indent="-6858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Qualify material &amp; technology by comprehensive testing.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33" y="156363"/>
            <a:ext cx="8828188" cy="4000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19" tIns="45710" rIns="91419" bIns="45710" rtlCol="0">
            <a:spAutoFit/>
          </a:bodyPr>
          <a:lstStyle/>
          <a:p>
            <a:r>
              <a:rPr lang="en-IN" sz="2000" b="1" dirty="0">
                <a:latin typeface="Arial" pitchFamily="34" charset="0"/>
                <a:cs typeface="Arial" pitchFamily="34" charset="0"/>
              </a:rPr>
              <a:t>Development of thick low alloy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steel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forgings for IPWR pressure vessel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934" y="3396344"/>
            <a:ext cx="8498547" cy="1188928"/>
          </a:xfrm>
          <a:prstGeom prst="rect">
            <a:avLst/>
          </a:prstGeom>
          <a:noFill/>
        </p:spPr>
        <p:txBody>
          <a:bodyPr wrap="square" lIns="80150" tIns="40075" rIns="80150" bIns="40075" rtlCol="0">
            <a:spAutoFit/>
          </a:bodyPr>
          <a:lstStyle/>
          <a:p>
            <a:pPr marL="300565" indent="-300565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 smtClean="0">
                <a:latin typeface="Arial" pitchFamily="34" charset="0"/>
                <a:cs typeface="Arial" pitchFamily="34" charset="0"/>
              </a:rPr>
              <a:t>Low </a:t>
            </a:r>
            <a:r>
              <a:rPr lang="en-IN" sz="1600" dirty="0">
                <a:latin typeface="Arial" pitchFamily="34" charset="0"/>
                <a:cs typeface="Arial" pitchFamily="34" charset="0"/>
              </a:rPr>
              <a:t>alloy steel</a:t>
            </a:r>
          </a:p>
          <a:p>
            <a:pPr marL="300565" indent="-300565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 smtClean="0">
                <a:latin typeface="Arial" pitchFamily="34" charset="0"/>
                <a:cs typeface="Arial" pitchFamily="34" charset="0"/>
              </a:rPr>
              <a:t>Grade – 20MnMoNi55 </a:t>
            </a:r>
            <a:r>
              <a:rPr lang="en-IN" sz="1600" dirty="0">
                <a:latin typeface="Arial" pitchFamily="34" charset="0"/>
                <a:cs typeface="Arial" pitchFamily="34" charset="0"/>
              </a:rPr>
              <a:t>– equivalent to SA508 Grade 3 Class 1</a:t>
            </a:r>
          </a:p>
          <a:p>
            <a:pPr marL="300565" indent="-300565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>
                <a:latin typeface="Arial" pitchFamily="34" charset="0"/>
                <a:cs typeface="Arial" pitchFamily="34" charset="0"/>
              </a:rPr>
              <a:t>Quenched and tempered steel (</a:t>
            </a:r>
            <a:r>
              <a:rPr lang="en-IN" sz="1600" dirty="0" err="1">
                <a:latin typeface="Arial" pitchFamily="34" charset="0"/>
                <a:cs typeface="Arial" pitchFamily="34" charset="0"/>
              </a:rPr>
              <a:t>Bainitic</a:t>
            </a:r>
            <a:r>
              <a:rPr lang="en-IN" sz="1600" dirty="0">
                <a:latin typeface="Arial" pitchFamily="34" charset="0"/>
                <a:cs typeface="Arial" pitchFamily="34" charset="0"/>
              </a:rPr>
              <a:t> steel)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8003227"/>
              </p:ext>
            </p:extLst>
          </p:nvPr>
        </p:nvGraphicFramePr>
        <p:xfrm>
          <a:off x="275334" y="5485399"/>
          <a:ext cx="6900786" cy="1057483"/>
        </p:xfrm>
        <a:graphic>
          <a:graphicData uri="http://schemas.openxmlformats.org/drawingml/2006/table">
            <a:tbl>
              <a:tblPr/>
              <a:tblGrid>
                <a:gridCol w="669988"/>
                <a:gridCol w="639415"/>
                <a:gridCol w="639415"/>
                <a:gridCol w="718904"/>
                <a:gridCol w="670861"/>
                <a:gridCol w="686585"/>
                <a:gridCol w="718904"/>
                <a:gridCol w="639415"/>
                <a:gridCol w="718904"/>
                <a:gridCol w="798395"/>
              </a:tblGrid>
              <a:tr h="375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Mn</a:t>
                      </a:r>
                      <a:endPara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</a:t>
                      </a:r>
                      <a:endPara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</a:t>
                      </a:r>
                      <a:endPara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9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0.15-0.25</a:t>
                      </a:r>
                      <a:endParaRPr lang="en-US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1.15-1.55</a:t>
                      </a:r>
                      <a:endParaRPr lang="en-US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0.10-0.35</a:t>
                      </a:r>
                      <a:endParaRPr lang="en-US" sz="13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 max</a:t>
                      </a:r>
                      <a:endParaRPr lang="en-US" sz="13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0.008 max</a:t>
                      </a:r>
                      <a:endParaRPr lang="en-US" sz="13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0.20 max</a:t>
                      </a:r>
                      <a:endParaRPr lang="en-US" sz="13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0.40-0.55</a:t>
                      </a:r>
                      <a:endParaRPr lang="en-US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0.45-0.85</a:t>
                      </a:r>
                      <a:endParaRPr lang="en-US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0.02 max</a:t>
                      </a:r>
                      <a:endParaRPr lang="en-US" sz="13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0.01-0.04</a:t>
                      </a:r>
                      <a:endParaRPr lang="en-US" sz="13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588" y="978913"/>
            <a:ext cx="1997411" cy="448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873166" y="1803739"/>
            <a:ext cx="357576" cy="199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04262" y="2971826"/>
            <a:ext cx="771928" cy="424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23"/>
          <p:cNvGrpSpPr/>
          <p:nvPr/>
        </p:nvGrpSpPr>
        <p:grpSpPr>
          <a:xfrm>
            <a:off x="3894580" y="2841204"/>
            <a:ext cx="2583291" cy="1110281"/>
            <a:chOff x="4553818" y="3132559"/>
            <a:chExt cx="3020567" cy="1224136"/>
          </a:xfrm>
        </p:grpSpPr>
        <p:grpSp>
          <p:nvGrpSpPr>
            <p:cNvPr id="8" name="Group 7"/>
            <p:cNvGrpSpPr/>
            <p:nvPr/>
          </p:nvGrpSpPr>
          <p:grpSpPr>
            <a:xfrm>
              <a:off x="4553818" y="3132559"/>
              <a:ext cx="3020567" cy="1224136"/>
              <a:chOff x="737394" y="1548383"/>
              <a:chExt cx="4464496" cy="1296144"/>
            </a:xfrm>
          </p:grpSpPr>
          <p:sp>
            <p:nvSpPr>
              <p:cNvPr id="9" name="Can 8"/>
              <p:cNvSpPr/>
              <p:nvPr/>
            </p:nvSpPr>
            <p:spPr>
              <a:xfrm>
                <a:off x="737394" y="1548383"/>
                <a:ext cx="4464496" cy="1296144"/>
              </a:xfrm>
              <a:prstGeom prst="can">
                <a:avLst>
                  <a:gd name="adj" fmla="val 1211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Can 9"/>
              <p:cNvSpPr/>
              <p:nvPr/>
            </p:nvSpPr>
            <p:spPr>
              <a:xfrm>
                <a:off x="1745506" y="1548383"/>
                <a:ext cx="2592288" cy="1296144"/>
              </a:xfrm>
              <a:prstGeom prst="can">
                <a:avLst>
                  <a:gd name="adj" fmla="val 110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553818" y="3636616"/>
              <a:ext cx="688260" cy="40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340 </a:t>
              </a:r>
              <a:endParaRPr lang="en-IN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553818" y="4052113"/>
              <a:ext cx="63447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22"/>
          <p:cNvGrpSpPr/>
          <p:nvPr/>
        </p:nvGrpSpPr>
        <p:grpSpPr>
          <a:xfrm>
            <a:off x="3703865" y="1150633"/>
            <a:ext cx="3263935" cy="653106"/>
            <a:chOff x="4330821" y="1268626"/>
            <a:chExt cx="3816424" cy="720080"/>
          </a:xfrm>
        </p:grpSpPr>
        <p:grpSp>
          <p:nvGrpSpPr>
            <p:cNvPr id="19" name="Group 6"/>
            <p:cNvGrpSpPr/>
            <p:nvPr/>
          </p:nvGrpSpPr>
          <p:grpSpPr>
            <a:xfrm>
              <a:off x="4330821" y="1268626"/>
              <a:ext cx="3816424" cy="720080"/>
              <a:chOff x="737394" y="1548383"/>
              <a:chExt cx="4464496" cy="1296144"/>
            </a:xfrm>
          </p:grpSpPr>
          <p:sp>
            <p:nvSpPr>
              <p:cNvPr id="5" name="Can 4"/>
              <p:cNvSpPr/>
              <p:nvPr/>
            </p:nvSpPr>
            <p:spPr>
              <a:xfrm>
                <a:off x="737394" y="1548383"/>
                <a:ext cx="4464496" cy="1296144"/>
              </a:xfrm>
              <a:prstGeom prst="can">
                <a:avLst>
                  <a:gd name="adj" fmla="val 1211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2149424" y="1548383"/>
                <a:ext cx="1826385" cy="1296144"/>
              </a:xfrm>
              <a:prstGeom prst="can">
                <a:avLst>
                  <a:gd name="adj" fmla="val 110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431859" y="1420917"/>
              <a:ext cx="688260" cy="40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750 </a:t>
              </a:r>
              <a:endParaRPr lang="en-IN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454922" y="1848309"/>
              <a:ext cx="111455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6647" y="1053332"/>
            <a:ext cx="3627474" cy="1927592"/>
          </a:xfrm>
          <a:prstGeom prst="rect">
            <a:avLst/>
          </a:prstGeom>
          <a:noFill/>
        </p:spPr>
        <p:txBody>
          <a:bodyPr wrap="square" lIns="80150" tIns="40075" rIns="80150" bIns="400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 smtClean="0">
                <a:latin typeface="Arial" pitchFamily="34" charset="0"/>
                <a:cs typeface="Arial" pitchFamily="34" charset="0"/>
              </a:rPr>
              <a:t>Stages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  <a:p>
            <a:pPr marL="300565" indent="-300565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>
                <a:latin typeface="Arial" pitchFamily="34" charset="0"/>
                <a:cs typeface="Arial" pitchFamily="34" charset="0"/>
              </a:rPr>
              <a:t>Two forgings to be </a:t>
            </a:r>
            <a:r>
              <a:rPr lang="en-IN" sz="1600" dirty="0" smtClean="0">
                <a:latin typeface="Arial" pitchFamily="34" charset="0"/>
                <a:cs typeface="Arial" pitchFamily="34" charset="0"/>
              </a:rPr>
              <a:t>developed</a:t>
            </a:r>
            <a:endParaRPr lang="en-IN" sz="1600" dirty="0">
              <a:latin typeface="Arial" pitchFamily="34" charset="0"/>
              <a:cs typeface="Arial" pitchFamily="34" charset="0"/>
            </a:endParaRPr>
          </a:p>
          <a:p>
            <a:pPr marL="300565" indent="-300565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 smtClean="0">
                <a:latin typeface="Arial" pitchFamily="34" charset="0"/>
                <a:cs typeface="Arial" pitchFamily="34" charset="0"/>
              </a:rPr>
              <a:t>340 </a:t>
            </a:r>
            <a:r>
              <a:rPr lang="en-IN" sz="1600" dirty="0">
                <a:latin typeface="Arial" pitchFamily="34" charset="0"/>
                <a:cs typeface="Arial" pitchFamily="34" charset="0"/>
              </a:rPr>
              <a:t>mm thick – represents nozzle portion </a:t>
            </a:r>
          </a:p>
          <a:p>
            <a:pPr marL="300565" indent="-300565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600" dirty="0" smtClean="0">
                <a:latin typeface="Arial" pitchFamily="34" charset="0"/>
                <a:cs typeface="Arial" pitchFamily="34" charset="0"/>
              </a:rPr>
              <a:t>750 </a:t>
            </a:r>
            <a:r>
              <a:rPr lang="en-IN" sz="1600" dirty="0">
                <a:latin typeface="Arial" pitchFamily="34" charset="0"/>
                <a:cs typeface="Arial" pitchFamily="34" charset="0"/>
              </a:rPr>
              <a:t>mm thick – represents flange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91000" y="2667000"/>
            <a:ext cx="2057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4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4059" y="94823"/>
            <a:ext cx="4528499" cy="42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92" y="651548"/>
            <a:ext cx="3389011" cy="22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7487" y="4149080"/>
            <a:ext cx="2514671" cy="24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75811"/>
            <a:ext cx="9144000" cy="3737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Forging 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95" y="2988075"/>
            <a:ext cx="1205916" cy="329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65306" tIns="32653" rIns="65306" bIns="32653" rtlCol="0">
            <a:spAutoFit/>
          </a:bodyPr>
          <a:lstStyle/>
          <a:p>
            <a:r>
              <a:rPr lang="en-IN" sz="1700" b="1" dirty="0" smtClean="0">
                <a:latin typeface="Arial" pitchFamily="34" charset="0"/>
                <a:cs typeface="Arial" pitchFamily="34" charset="0"/>
              </a:rPr>
              <a:t>Cast Ingot</a:t>
            </a:r>
            <a:endParaRPr lang="en-IN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3595" y="6569991"/>
            <a:ext cx="2865008" cy="2813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65306" tIns="32653" rIns="65306" bIns="32653" rtlCol="0">
            <a:spAutoFit/>
          </a:bodyPr>
          <a:lstStyle/>
          <a:p>
            <a:r>
              <a:rPr lang="en-IN" sz="1400" b="1" dirty="0" smtClean="0">
                <a:latin typeface="Arial" pitchFamily="34" charset="0"/>
                <a:cs typeface="Arial" pitchFamily="34" charset="0"/>
              </a:rPr>
              <a:t>Final</a:t>
            </a:r>
            <a:r>
              <a:rPr lang="en-IN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1400" b="1" dirty="0" smtClean="0">
                <a:latin typeface="Arial" pitchFamily="34" charset="0"/>
                <a:cs typeface="Arial" pitchFamily="34" charset="0"/>
              </a:rPr>
              <a:t>Shell after forging process</a:t>
            </a:r>
            <a:endParaRPr lang="en-IN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95" y="3994778"/>
            <a:ext cx="4063309" cy="2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691" y="6463623"/>
            <a:ext cx="2983189" cy="329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65306" tIns="32653" rIns="65306" bIns="32653" rtlCol="0">
            <a:spAutoFit/>
          </a:bodyPr>
          <a:lstStyle/>
          <a:p>
            <a:r>
              <a:rPr lang="en-IN" sz="1700" b="1" dirty="0" smtClean="0">
                <a:latin typeface="Arial" pitchFamily="34" charset="0"/>
                <a:cs typeface="Arial" pitchFamily="34" charset="0"/>
              </a:rPr>
              <a:t>Ring rolling over mandrel</a:t>
            </a:r>
            <a:endParaRPr lang="en-IN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232980" y="2988075"/>
            <a:ext cx="435952" cy="93249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4674868" y="5280634"/>
            <a:ext cx="1388726" cy="46290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4400804" y="449539"/>
            <a:ext cx="2897214" cy="34075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IN" dirty="0" smtClean="0"/>
              <a:t>Forging sequence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579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52" y="137206"/>
            <a:ext cx="8898131" cy="4176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IN" sz="2300" b="1" dirty="0" smtClean="0">
                <a:latin typeface="Arial" pitchFamily="34" charset="0"/>
                <a:cs typeface="Arial" pitchFamily="34" charset="0"/>
              </a:rPr>
              <a:t>Through thickness tensile test</a:t>
            </a:r>
            <a:endParaRPr lang="en-IN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651" y="554902"/>
            <a:ext cx="6943629" cy="58916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IN" sz="1700" b="1" dirty="0" smtClean="0">
                <a:latin typeface="Arial" pitchFamily="34" charset="0"/>
                <a:cs typeface="Arial" pitchFamily="34" charset="0"/>
              </a:rPr>
              <a:t>Location : </a:t>
            </a:r>
            <a:r>
              <a:rPr lang="en-IN" sz="1700" dirty="0" smtClean="0">
                <a:latin typeface="Arial" pitchFamily="34" charset="0"/>
                <a:cs typeface="Arial" pitchFamily="34" charset="0"/>
              </a:rPr>
              <a:t>Through thickness, 0T/2, T/4, T/2, 3T/4 and 4T/4</a:t>
            </a:r>
          </a:p>
          <a:p>
            <a:r>
              <a:rPr lang="en-IN" sz="1700" b="1" dirty="0" smtClean="0">
                <a:latin typeface="Arial" pitchFamily="34" charset="0"/>
                <a:cs typeface="Arial" pitchFamily="34" charset="0"/>
              </a:rPr>
              <a:t>Direction</a:t>
            </a:r>
            <a:r>
              <a:rPr lang="en-IN" sz="1700" dirty="0" smtClean="0">
                <a:latin typeface="Arial" pitchFamily="34" charset="0"/>
                <a:cs typeface="Arial" pitchFamily="34" charset="0"/>
              </a:rPr>
              <a:t> : Axial  </a:t>
            </a:r>
            <a:endParaRPr lang="en-IN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22723" y="1306377"/>
            <a:ext cx="9132890" cy="4315916"/>
            <a:chOff x="-4002" y="1638637"/>
            <a:chExt cx="12786046" cy="60422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52" y="2773376"/>
              <a:ext cx="3157987" cy="2336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52" y="5183895"/>
              <a:ext cx="3157987" cy="2370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512" y="2872810"/>
              <a:ext cx="2952328" cy="2237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513" y="5244601"/>
              <a:ext cx="2952328" cy="2269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043" y="2802536"/>
              <a:ext cx="2962719" cy="2278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697" y="5281702"/>
              <a:ext cx="2853413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8203" y="5330575"/>
              <a:ext cx="2855274" cy="2223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9635" y="2845384"/>
              <a:ext cx="2872409" cy="2293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760841" y="1638637"/>
              <a:ext cx="0" cy="60056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6144" y="2732532"/>
              <a:ext cx="12169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6144" y="7664771"/>
              <a:ext cx="12169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8152" y="2180288"/>
              <a:ext cx="12169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3312" y="1638637"/>
              <a:ext cx="1" cy="60266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4002" y="5186108"/>
              <a:ext cx="127415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731431" y="2208312"/>
              <a:ext cx="1" cy="54726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857184" y="2171646"/>
              <a:ext cx="1" cy="54726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3313" y="1638637"/>
              <a:ext cx="12169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2737502" y="1638637"/>
              <a:ext cx="2" cy="60266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3313" y="1678438"/>
              <a:ext cx="6247527" cy="517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>
                  <a:latin typeface="Arial" pitchFamily="34" charset="0"/>
                  <a:cs typeface="Arial" pitchFamily="34" charset="0"/>
                </a:rPr>
                <a:t>QT</a:t>
              </a:r>
              <a:endParaRPr lang="en-IN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15679" y="1659251"/>
              <a:ext cx="5921824" cy="517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>
                  <a:latin typeface="Arial" pitchFamily="34" charset="0"/>
                  <a:cs typeface="Arial" pitchFamily="34" charset="0"/>
                </a:rPr>
                <a:t>PWHT</a:t>
              </a:r>
              <a:endParaRPr lang="en-IN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8151" y="2222226"/>
              <a:ext cx="3157987" cy="517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>
                  <a:latin typeface="Arial" pitchFamily="34" charset="0"/>
                  <a:cs typeface="Arial" pitchFamily="34" charset="0"/>
                </a:rPr>
                <a:t>YS</a:t>
              </a:r>
              <a:endParaRPr lang="en-IN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67626" y="2208312"/>
              <a:ext cx="2993214" cy="517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>
                  <a:latin typeface="Arial" pitchFamily="34" charset="0"/>
                  <a:cs typeface="Arial" pitchFamily="34" charset="0"/>
                </a:rPr>
                <a:t>UTS</a:t>
              </a:r>
              <a:endParaRPr lang="en-IN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893381" y="2222226"/>
              <a:ext cx="2880318" cy="517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>
                  <a:latin typeface="Arial" pitchFamily="34" charset="0"/>
                  <a:cs typeface="Arial" pitchFamily="34" charset="0"/>
                </a:rPr>
                <a:t>UTS</a:t>
              </a:r>
              <a:endParaRPr lang="en-IN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15679" y="2255478"/>
              <a:ext cx="3041504" cy="517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>
                  <a:latin typeface="Arial" pitchFamily="34" charset="0"/>
                  <a:cs typeface="Arial" pitchFamily="34" charset="0"/>
                </a:rPr>
                <a:t>YS</a:t>
              </a:r>
              <a:endParaRPr lang="en-IN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1" y="2808619"/>
            <a:ext cx="376935" cy="2857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65306" tIns="32653" rIns="65306" bIns="32653" rtlCol="0">
            <a:spAutoFit/>
          </a:bodyPr>
          <a:lstStyle/>
          <a:p>
            <a:pPr algn="r"/>
            <a:r>
              <a:rPr lang="en-IN" sz="1400" b="1" dirty="0" smtClean="0">
                <a:latin typeface="Arial" pitchFamily="34" charset="0"/>
                <a:cs typeface="Arial" pitchFamily="34" charset="0"/>
              </a:rPr>
              <a:t>RT</a:t>
            </a:r>
            <a:endParaRPr lang="en-IN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7962" y="4685291"/>
            <a:ext cx="437620" cy="2857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65306" tIns="32653" rIns="65306" bIns="32653" rtlCol="0">
            <a:spAutoFit/>
          </a:bodyPr>
          <a:lstStyle/>
          <a:p>
            <a:pPr algn="r"/>
            <a:r>
              <a:rPr lang="en-IN" sz="1400" b="1" dirty="0" smtClean="0">
                <a:latin typeface="Arial" pitchFamily="34" charset="0"/>
                <a:cs typeface="Arial" pitchFamily="34" charset="0"/>
              </a:rPr>
              <a:t>350</a:t>
            </a:r>
            <a:endParaRPr lang="en-IN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2954" y="6068222"/>
            <a:ext cx="8332354" cy="34075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 through thickness tensile tests results </a:t>
            </a:r>
            <a:r>
              <a:rPr lang="en-I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meet the 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4259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52" y="137206"/>
            <a:ext cx="8898131" cy="419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IN" sz="2300" b="1" dirty="0" smtClean="0">
                <a:latin typeface="Arial" pitchFamily="34" charset="0"/>
                <a:cs typeface="Arial" pitchFamily="34" charset="0"/>
              </a:rPr>
              <a:t>Through thickness </a:t>
            </a:r>
            <a:r>
              <a:rPr lang="en-IN" sz="2300" b="1" dirty="0" err="1" smtClean="0">
                <a:latin typeface="Arial" pitchFamily="34" charset="0"/>
                <a:cs typeface="Arial" pitchFamily="34" charset="0"/>
              </a:rPr>
              <a:t>charpy</a:t>
            </a:r>
            <a:r>
              <a:rPr lang="en-IN" sz="2300" b="1" dirty="0" smtClean="0">
                <a:latin typeface="Arial" pitchFamily="34" charset="0"/>
                <a:cs typeface="Arial" pitchFamily="34" charset="0"/>
              </a:rPr>
              <a:t> “V” notch impact test</a:t>
            </a:r>
            <a:endParaRPr lang="en-IN" sz="2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ppt\Graph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903" y="1988840"/>
            <a:ext cx="3960440" cy="29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228896" y="3868944"/>
            <a:ext cx="3915104" cy="2965347"/>
            <a:chOff x="6688832" y="1744364"/>
            <a:chExt cx="5724367" cy="4351387"/>
          </a:xfrm>
        </p:grpSpPr>
        <p:pic>
          <p:nvPicPr>
            <p:cNvPr id="1027" name="Picture 3" descr="C:\Users\Admin\Desktop\ppt\Graph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832" y="1744364"/>
              <a:ext cx="5724367" cy="435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056984" y="1936249"/>
              <a:ext cx="2726202" cy="45163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N" sz="1400" dirty="0" smtClean="0">
                  <a:latin typeface="Arial" pitchFamily="34" charset="0"/>
                  <a:cs typeface="Arial" pitchFamily="34" charset="0"/>
                </a:rPr>
                <a:t>PWHT max condition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4" descr="C:\Users\Admin\Desktop\ppt\Graph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2713" y="857286"/>
            <a:ext cx="3816027" cy="28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955" y="554902"/>
            <a:ext cx="4577651" cy="152018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244899" indent="-244899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700" dirty="0" smtClean="0">
                <a:latin typeface="Arial" pitchFamily="34" charset="0"/>
                <a:cs typeface="Arial" pitchFamily="34" charset="0"/>
              </a:rPr>
              <a:t>Through thickness impact test</a:t>
            </a:r>
          </a:p>
          <a:p>
            <a:pPr marL="244899" indent="-244899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700" dirty="0" smtClean="0">
                <a:latin typeface="Arial" pitchFamily="34" charset="0"/>
                <a:cs typeface="Arial" pitchFamily="34" charset="0"/>
              </a:rPr>
              <a:t>Direction – Axial</a:t>
            </a:r>
          </a:p>
          <a:p>
            <a:pPr marL="244899" indent="-244899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700" dirty="0" smtClean="0">
                <a:latin typeface="Arial" pitchFamily="34" charset="0"/>
                <a:cs typeface="Arial" pitchFamily="34" charset="0"/>
              </a:rPr>
              <a:t>Temperature- -12</a:t>
            </a:r>
            <a:r>
              <a:rPr lang="en-IN" sz="17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IN" sz="17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87293" y="5846411"/>
            <a:ext cx="468052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 through thickness impact test </a:t>
            </a:r>
            <a:r>
              <a:rPr lang="en-I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 meet the 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0416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Challenges of IPWR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Cost reduction</a:t>
            </a:r>
          </a:p>
          <a:p>
            <a:pPr lvl="1"/>
            <a:r>
              <a:rPr lang="en-US" dirty="0" smtClean="0"/>
              <a:t>completing greater portions of the detailed design prior to construction involving manufacturers.</a:t>
            </a:r>
          </a:p>
          <a:p>
            <a:pPr lvl="1"/>
            <a:r>
              <a:rPr lang="en-US" dirty="0" smtClean="0"/>
              <a:t>using a proven supply chain from PHWR  series</a:t>
            </a:r>
          </a:p>
          <a:p>
            <a:pPr lvl="1"/>
            <a:r>
              <a:rPr lang="en-US" dirty="0" smtClean="0"/>
              <a:t>Compensation  for low Carbon attributes. 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85720" y="487025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Indian PHWR program has demonstrated the maturity achieved in the research, design, development and successful commercial deployment of nuclear technology in the country.</a:t>
            </a: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Along with imported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Light Water Reactors (LWRs) , India has also initiated activities related to development of indigenously designed PWRs to meet the country’s immediate energy demand.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India’s Nuclear Power Program needs to play important role to achieve 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limit of 50g/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</a:rPr>
              <a:t>kwh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698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World electricity generation by fuel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209800" y="6019800"/>
            <a:ext cx="3857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(International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Authority)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524000" y="1066800"/>
          <a:ext cx="6781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rgbClr val="CC66FF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8" name="Object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47963"/>
            <a:ext cx="3962400" cy="2774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495800" y="2708275"/>
          <a:ext cx="4397375" cy="3001963"/>
        </p:xfrm>
        <a:graphic>
          <a:graphicData uri="http://schemas.openxmlformats.org/presentationml/2006/ole">
            <p:oleObj spid="_x0000_s1026" name="Bitmap Image" r:id="rId5" imgW="9333333" imgH="12238095" progId="PBrush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295400" y="5715000"/>
            <a:ext cx="1685925" cy="29686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Shell Forging</a:t>
            </a:r>
            <a:endParaRPr lang="en-US" sz="240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715000" y="5715000"/>
            <a:ext cx="2514600" cy="37306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Bottom Dished Head</a:t>
            </a:r>
            <a:endParaRPr lang="en-US" sz="240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81000" y="838200"/>
            <a:ext cx="8001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 LAS forgings (Cr-Mo-V Class)</a:t>
            </a:r>
          </a:p>
          <a:p>
            <a:endParaRPr lang="en-US"/>
          </a:p>
          <a:p>
            <a:r>
              <a:rPr lang="en-US"/>
              <a:t> Developed indigenously at HEC, Ranchi</a:t>
            </a:r>
          </a:p>
          <a:p>
            <a:r>
              <a:rPr lang="en-US"/>
              <a:t> Largest size developed first time within the country – 120 T ingot</a:t>
            </a:r>
          </a:p>
          <a:p>
            <a:r>
              <a:rPr lang="en-US"/>
              <a:t> Fabrication Technology for vessel developed &amp; deployed on the project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z="2800" b="1" smtClean="0">
                <a:latin typeface="Tahoma" pitchFamily="34" charset="0"/>
                <a:cs typeface="Tahoma" pitchFamily="34" charset="0"/>
              </a:rPr>
              <a:t>RPV FORGING DEVELOPED BY RPG/BARC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1447800"/>
            <a:ext cx="533400" cy="228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Box 2"/>
          <p:cNvSpPr txBox="1">
            <a:spLocks noChangeArrowheads="1"/>
          </p:cNvSpPr>
          <p:nvPr/>
        </p:nvSpPr>
        <p:spPr bwMode="auto">
          <a:xfrm>
            <a:off x="228600" y="714375"/>
            <a:ext cx="870111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6263" indent="-576263" algn="just"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Operating LWRs based on foreign technical cooperation </a:t>
            </a:r>
          </a:p>
          <a:p>
            <a:pPr marL="1490663" lvl="2" indent="-576263" algn="l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GE- BWR (TAPS-1&amp;2)</a:t>
            </a:r>
          </a:p>
          <a:p>
            <a:pPr marL="1490663" lvl="2" indent="-576263" algn="l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VVER (KK-1 )-PWR</a:t>
            </a:r>
          </a:p>
          <a:p>
            <a:pPr marL="576263" indent="-576263" algn="just"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Planned PWRs </a:t>
            </a:r>
            <a:r>
              <a:rPr lang="en-US" sz="3200" dirty="0">
                <a:latin typeface="Calibri" pitchFamily="34" charset="0"/>
              </a:rPr>
              <a:t>based on foreign technical </a:t>
            </a:r>
            <a:r>
              <a:rPr lang="en-US" sz="3200" dirty="0" smtClean="0">
                <a:latin typeface="Calibri" pitchFamily="34" charset="0"/>
              </a:rPr>
              <a:t>cooperation</a:t>
            </a:r>
          </a:p>
          <a:p>
            <a:pPr marL="1490663" lvl="2" indent="-576263" algn="l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VVER</a:t>
            </a:r>
          </a:p>
          <a:p>
            <a:pPr marL="1490663" lvl="2" indent="-576263" algn="l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AP1000</a:t>
            </a:r>
          </a:p>
          <a:p>
            <a:pPr marL="1490663" lvl="2" indent="-576263" algn="l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EPR</a:t>
            </a:r>
          </a:p>
          <a:p>
            <a:pPr marL="576263" indent="-576263" algn="just">
              <a:buFont typeface="Wingdings" pitchFamily="2" charset="2"/>
              <a:buChar char="§"/>
            </a:pPr>
            <a:r>
              <a:rPr lang="en-US" sz="3200" dirty="0" smtClean="0">
                <a:latin typeface="Calibri" pitchFamily="34" charset="0"/>
              </a:rPr>
              <a:t>Indigenous design and development of PWR</a:t>
            </a:r>
          </a:p>
          <a:p>
            <a:pPr marL="1490663" lvl="2" indent="-576263" algn="l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Indian PWR (IPWR), a joint project of BARC &amp; NPCIL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PWR </a:t>
            </a:r>
            <a:r>
              <a:rPr lang="en-US" sz="3600" b="1" dirty="0" err="1" smtClean="0">
                <a:latin typeface="Calibri" pitchFamily="34" charset="0"/>
              </a:rPr>
              <a:t>Programme</a:t>
            </a:r>
            <a:r>
              <a:rPr lang="en-US" sz="3600" b="1" dirty="0" smtClean="0">
                <a:latin typeface="Calibri" pitchFamily="34" charset="0"/>
              </a:rPr>
              <a:t> in India</a:t>
            </a:r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214282" y="856357"/>
            <a:ext cx="8501122" cy="3231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Times New Roman" pitchFamily="18" charset="0"/>
                <a:cs typeface="Times New Roman" pitchFamily="18" charset="0"/>
              </a:rPr>
              <a:t>General plant data </a:t>
            </a:r>
          </a:p>
          <a:p>
            <a:pPr marL="579438" lvl="0" indent="-228600" algn="l"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Times New Roman" pitchFamily="18" charset="0"/>
                <a:cs typeface="Times New Roman" pitchFamily="18" charset="0"/>
              </a:rPr>
              <a:t>Reactor thermal output			: 2700 </a:t>
            </a:r>
            <a:r>
              <a:rPr lang="en-US" sz="1400" dirty="0" err="1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MWth</a:t>
            </a:r>
            <a:r>
              <a:rPr lang="en-US" sz="14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 	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79438" lvl="0" indent="-228600" algn="l"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Times New Roman" pitchFamily="18" charset="0"/>
                <a:cs typeface="Times New Roman" pitchFamily="18" charset="0"/>
              </a:rPr>
              <a:t>Design pressure			:17.7 </a:t>
            </a:r>
            <a:r>
              <a:rPr lang="en-US" sz="1400" dirty="0" err="1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MPa</a:t>
            </a:r>
            <a:r>
              <a:rPr lang="en-US" sz="14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79438" lvl="0" indent="-228600" algn="l"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Times New Roman" pitchFamily="18" charset="0"/>
                <a:cs typeface="Times New Roman" pitchFamily="18" charset="0"/>
              </a:rPr>
              <a:t>Design temperature			: 350 </a:t>
            </a:r>
            <a:r>
              <a:rPr lang="en-US" sz="14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 °C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79438" lvl="0" indent="-228600" algn="l"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Times New Roman" pitchFamily="18" charset="0"/>
                <a:cs typeface="Times New Roman" pitchFamily="18" charset="0"/>
              </a:rPr>
              <a:t>Service life				: 60 </a:t>
            </a:r>
            <a:r>
              <a:rPr lang="en-US" sz="1600" dirty="0" err="1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Times New Roman" pitchFamily="18" charset="0"/>
                <a:cs typeface="Times New Roman" pitchFamily="18" charset="0"/>
              </a:rPr>
              <a:t>lender</a:t>
            </a:r>
            <a:r>
              <a:rPr lang="en-US" sz="16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years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charset="0"/>
              <a:ea typeface="Times New Roman" pitchFamily="18" charset="0"/>
              <a:cs typeface="Times New Roman" pitchFamily="18" charset="0"/>
            </a:endParaRPr>
          </a:p>
          <a:p>
            <a:pPr indent="463550" algn="l"/>
            <a:r>
              <a:rPr lang="en-US" sz="2000" b="1" u="sng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Primary heat transport system data</a:t>
            </a:r>
          </a:p>
          <a:p>
            <a:pPr marL="579438" indent="-228600" algn="l">
              <a:buFont typeface="Wingdings" pitchFamily="2" charset="2"/>
              <a:buChar char="§"/>
            </a:pPr>
            <a:r>
              <a:rPr lang="en-US" sz="16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Primary coolant flow rate 		: 76,700 m3/h</a:t>
            </a:r>
          </a:p>
          <a:p>
            <a:pPr marL="579438" indent="-228600" algn="l">
              <a:buFont typeface="Wingdings" pitchFamily="2" charset="2"/>
              <a:buChar char="§"/>
            </a:pPr>
            <a:r>
              <a:rPr lang="en-US" sz="16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Reactor operating pressure		: 15.7 </a:t>
            </a:r>
            <a:r>
              <a:rPr lang="en-US" sz="1600" dirty="0" err="1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MPa</a:t>
            </a:r>
            <a:r>
              <a:rPr lang="en-US" sz="16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579438" indent="-228600" algn="l">
              <a:buFont typeface="Wingdings" pitchFamily="2" charset="2"/>
              <a:buChar char="§"/>
            </a:pPr>
            <a:r>
              <a:rPr lang="en-US" sz="16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Average temperature of Coolant 		: 308 °C</a:t>
            </a:r>
          </a:p>
          <a:p>
            <a:pPr marL="579438" marR="0" indent="-228600" algn="l" defTabSz="914400" latinLnBrk="0">
              <a:lnSpc>
                <a:spcPct val="100000"/>
              </a:lnSpc>
              <a:buClrTx/>
              <a:buSzTx/>
              <a:buFont typeface="Wingdings" pitchFamily="2" charset="2"/>
              <a:buChar char="§"/>
              <a:tabLst/>
            </a:pPr>
            <a:r>
              <a:rPr lang="en-US" sz="1600" dirty="0" smtClean="0">
                <a:latin typeface="Liberation Serif" charset="0"/>
                <a:ea typeface="Times New Roman" pitchFamily="18" charset="0"/>
                <a:cs typeface="Times New Roman" pitchFamily="18" charset="0"/>
              </a:rPr>
              <a:t>No. of loops 				: 4 </a:t>
            </a:r>
            <a:r>
              <a:rPr lang="en-US" dirty="0" smtClean="0">
                <a:solidFill>
                  <a:srgbClr val="000066"/>
                </a:solidFill>
                <a:latin typeface="Liberation Serif" charset="0"/>
                <a:ea typeface="Times New Roman" pitchFamily="18" charset="0"/>
                <a:cs typeface="Times New Roman" pitchFamily="18" charset="0"/>
              </a:rPr>
              <a:t>(one vertical SG and one PCP in each loop) </a:t>
            </a:r>
            <a:endParaRPr lang="en-US" sz="1600" dirty="0" smtClean="0">
              <a:latin typeface="Liberation Serif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0033CC"/>
                </a:solidFill>
                <a:latin typeface="Calibri" pitchFamily="34" charset="0"/>
              </a:rPr>
              <a:t>IPWR : Plant Specification</a:t>
            </a:r>
            <a:endParaRPr lang="en-US" sz="36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655638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Accident Scenarios Considered</a:t>
            </a:r>
            <a:endParaRPr lang="en-US" sz="36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0" y="1066800"/>
            <a:ext cx="7924800" cy="541020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Arial" pitchFamily="34" charset="0"/>
              <a:buNone/>
            </a:pPr>
            <a:r>
              <a:rPr lang="en-US" sz="2500" b="1" i="1" dirty="0" smtClean="0">
                <a:solidFill>
                  <a:srgbClr val="0000CC"/>
                </a:solidFill>
              </a:rPr>
              <a:t>	</a:t>
            </a:r>
            <a:endParaRPr lang="en-US" sz="2300" b="1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en-US" sz="2400" b="1" i="1" dirty="0" smtClean="0">
                <a:solidFill>
                  <a:srgbClr val="0000CC"/>
                </a:solidFill>
              </a:rPr>
              <a:t>	</a:t>
            </a:r>
            <a:endParaRPr lang="en-US" sz="2300" b="1" dirty="0" smtClean="0"/>
          </a:p>
          <a:p>
            <a:pPr marL="273050" indent="-273050">
              <a:lnSpc>
                <a:spcPct val="90000"/>
              </a:lnSpc>
            </a:pPr>
            <a:r>
              <a:rPr lang="en-US" sz="2300" b="1" dirty="0" smtClean="0"/>
              <a:t>SBO-after Safe Shut Down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None/>
            </a:pPr>
            <a:r>
              <a:rPr lang="en-US" sz="2300" dirty="0" smtClean="0"/>
              <a:t>	Passive Decay Heat Removal System (PDHRS)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None/>
            </a:pPr>
            <a:endParaRPr lang="en-US" sz="1300" b="1" dirty="0" smtClean="0"/>
          </a:p>
          <a:p>
            <a:pPr marL="273050" indent="-273050">
              <a:lnSpc>
                <a:spcPct val="90000"/>
              </a:lnSpc>
            </a:pPr>
            <a:r>
              <a:rPr lang="en-US" sz="2300" b="1" dirty="0" smtClean="0"/>
              <a:t>LOCA- after Safe Shut Down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None/>
            </a:pPr>
            <a:r>
              <a:rPr lang="en-US" sz="2300" dirty="0" smtClean="0"/>
              <a:t>	Emergency Core Cooling System (ECCS)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None/>
            </a:pPr>
            <a:endParaRPr lang="en-US" sz="1100" b="1" dirty="0" smtClean="0"/>
          </a:p>
          <a:p>
            <a:pPr marL="273050" indent="-273050">
              <a:lnSpc>
                <a:spcPct val="90000"/>
              </a:lnSpc>
            </a:pPr>
            <a:r>
              <a:rPr lang="en-US" sz="2300" b="1" dirty="0" smtClean="0"/>
              <a:t>BDBA</a:t>
            </a:r>
          </a:p>
          <a:p>
            <a:pPr marL="273050" indent="-273050">
              <a:lnSpc>
                <a:spcPct val="90000"/>
              </a:lnSpc>
              <a:buNone/>
            </a:pPr>
            <a:r>
              <a:rPr lang="en-US" sz="2300" dirty="0" smtClean="0"/>
              <a:t>	Corium Retention and Core Catcher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2B92-3B4C-4014-B75A-97CAE2E554B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International Energy Authority-15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52375"/>
          <a:stretch>
            <a:fillRect/>
          </a:stretch>
        </p:blipFill>
        <p:spPr bwMode="auto">
          <a:xfrm>
            <a:off x="2082254" y="1821352"/>
            <a:ext cx="4979491" cy="40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Electrical power as on March-2018 ( Report CEA-18)</a:t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391400" cy="260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905000"/>
                <a:gridCol w="2209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Energy Source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MW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% of total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Coal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222907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64.8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nuclear			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6780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1.97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hydro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45293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13.17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Renewable ( Wind, small hydro, solar etc)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69022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344002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Challenges of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</a:t>
            </a:r>
            <a:br>
              <a:rPr lang="en-US" sz="36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Thermal power plant</a:t>
            </a:r>
            <a:br>
              <a:rPr lang="en-US" sz="31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Global Scenario: </a:t>
            </a:r>
          </a:p>
          <a:p>
            <a:pPr lvl="1"/>
            <a:r>
              <a:rPr lang="en-US" dirty="0" smtClean="0"/>
              <a:t>International policy deliberation  is proposing to reduce the level of 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emission for power  generation to  below </a:t>
            </a:r>
            <a:r>
              <a:rPr lang="en-US" dirty="0" smtClean="0">
                <a:solidFill>
                  <a:srgbClr val="FF0000"/>
                </a:solidFill>
              </a:rPr>
              <a:t>50g/kWh by 2050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Currently the global average rate of 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emission by thermal power plant is  </a:t>
            </a:r>
            <a:r>
              <a:rPr lang="en-US" dirty="0" smtClean="0">
                <a:solidFill>
                  <a:srgbClr val="FF0000"/>
                </a:solidFill>
              </a:rPr>
              <a:t>500g/kWh.</a:t>
            </a:r>
          </a:p>
          <a:p>
            <a:pPr lvl="1"/>
            <a:r>
              <a:rPr lang="en-US" sz="3200" dirty="0" smtClean="0"/>
              <a:t>About </a:t>
            </a:r>
            <a:r>
              <a:rPr lang="en-US" sz="3200" dirty="0" smtClean="0">
                <a:solidFill>
                  <a:srgbClr val="FF0000"/>
                </a:solidFill>
              </a:rPr>
              <a:t>66 % of electricity </a:t>
            </a:r>
            <a:r>
              <a:rPr lang="en-US" sz="3200" dirty="0" smtClean="0"/>
              <a:t>is produced by thermal power plants.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Challenges of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Thermal power plant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Indian Scenario: </a:t>
            </a:r>
          </a:p>
          <a:p>
            <a:pPr lvl="1"/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sz="2400" dirty="0" smtClean="0"/>
              <a:t>emission by thermal power plant : </a:t>
            </a:r>
            <a:r>
              <a:rPr lang="en-US" sz="2400" dirty="0" smtClean="0">
                <a:solidFill>
                  <a:srgbClr val="FF0000"/>
                </a:solidFill>
              </a:rPr>
              <a:t>1000g/</a:t>
            </a:r>
            <a:r>
              <a:rPr lang="en-US" sz="2400" dirty="0" err="1" smtClean="0">
                <a:solidFill>
                  <a:srgbClr val="FF0000"/>
                </a:solidFill>
              </a:rPr>
              <a:t>kwh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400" dirty="0" smtClean="0"/>
              <a:t>Value may jump 20-30% high at user end.</a:t>
            </a:r>
          </a:p>
          <a:p>
            <a:pPr lvl="1"/>
            <a:r>
              <a:rPr lang="en-US" sz="2400" dirty="0" smtClean="0"/>
              <a:t> Currently </a:t>
            </a:r>
            <a:r>
              <a:rPr lang="en-US" sz="2400" smtClean="0"/>
              <a:t>about 65 </a:t>
            </a:r>
            <a:r>
              <a:rPr lang="en-US" sz="2400" dirty="0" smtClean="0"/>
              <a:t>% of electricity is produced by thermal power plants.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Mix  mode </a:t>
            </a:r>
            <a:r>
              <a:rPr lang="en-US" sz="2800" dirty="0" smtClean="0"/>
              <a:t>using Nuclear, renewable, hydro and “Carbon Based”  is the only option to meet the level of 50g/kWh by 2050.</a:t>
            </a:r>
          </a:p>
          <a:p>
            <a:r>
              <a:rPr lang="en-US" dirty="0" smtClean="0"/>
              <a:t>Nuclear power needs to play a major role like </a:t>
            </a:r>
            <a:r>
              <a:rPr lang="en-US" dirty="0" smtClean="0">
                <a:solidFill>
                  <a:srgbClr val="FF0000"/>
                </a:solidFill>
              </a:rPr>
              <a:t>base load </a:t>
            </a:r>
            <a:r>
              <a:rPr lang="en-US" dirty="0" smtClean="0"/>
              <a:t>plant.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839199" cy="61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0" y="0"/>
            <a:ext cx="9144000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Indian PHWR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0033CC"/>
                </a:solidFill>
                <a:latin typeface="Calibri" pitchFamily="34" charset="0"/>
              </a:rPr>
              <a:t>INDIAN PRESSURIZED WATER REACTOR (IPWR)</a:t>
            </a:r>
            <a:endParaRPr lang="en-US" sz="36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282" y="857232"/>
            <a:ext cx="8643998" cy="353943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l"/>
            <a:r>
              <a:rPr lang="en-IN" sz="2800" b="1" dirty="0" smtClean="0">
                <a:solidFill>
                  <a:srgbClr val="FF0000"/>
                </a:solidFill>
              </a:rPr>
              <a:t>Our Strength :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endParaRPr lang="en-IN" sz="2400" b="1" dirty="0" smtClean="0">
              <a:solidFill>
                <a:srgbClr val="000066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800" dirty="0" smtClean="0"/>
              <a:t>Expertise available for design, construction and operation of PHWRs.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800" dirty="0" smtClean="0"/>
              <a:t>Experience gained in commissioning, operating and maintenance of LWRs.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800" dirty="0" smtClean="0"/>
              <a:t>Expertise available for development/ making critical equipment </a:t>
            </a:r>
            <a:r>
              <a:rPr lang="en-IN" sz="2800" strike="sngStrike" dirty="0" smtClean="0"/>
              <a:t> </a:t>
            </a:r>
            <a:r>
              <a:rPr lang="en-IN" sz="2800" dirty="0" smtClean="0"/>
              <a:t>indigenously.</a:t>
            </a:r>
            <a:endParaRPr lang="en-US" sz="2800" dirty="0" smtClean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800" dirty="0" smtClean="0"/>
              <a:t>Fuel fabrication technology is well established.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3176"/>
            <a:ext cx="9144000" cy="7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GB" sz="3200" b="1" dirty="0" smtClean="0"/>
              <a:t>Pressurised Water Reactor</a:t>
            </a:r>
            <a:endParaRPr lang="en-US" sz="3200" b="1" dirty="0"/>
          </a:p>
        </p:txBody>
      </p:sp>
      <p:pic>
        <p:nvPicPr>
          <p:cNvPr id="77826" name="Picture 2" descr="http://www.power-technology.com/uploads/feature/feature1140/4-pw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0244"/>
            <a:ext cx="7315200" cy="5586154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0" y="6140469"/>
            <a:ext cx="7467600" cy="4127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GB" b="1" dirty="0" smtClean="0"/>
              <a:t>Schematic View of PWR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3176"/>
            <a:ext cx="9144000" cy="7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GB" sz="3200" b="1" dirty="0" smtClean="0"/>
              <a:t>Pressurised Water Reactor</a:t>
            </a:r>
            <a:endParaRPr lang="en-US" sz="3200" b="1" dirty="0"/>
          </a:p>
        </p:txBody>
      </p:sp>
      <p:pic>
        <p:nvPicPr>
          <p:cNvPr id="77826" name="Picture 2" descr="http://www.power-technology.com/uploads/feature/feature1140/4-pw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286" y="1295400"/>
            <a:ext cx="4789714" cy="365760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05400" y="4648200"/>
            <a:ext cx="4038600" cy="4127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GB" b="1" dirty="0" smtClean="0"/>
              <a:t>Schematic View of PWR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1143000"/>
            <a:ext cx="41910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800" dirty="0" smtClean="0"/>
              <a:t>Only nuclear island is different  involving RPV, CRDM, fuel etc.</a:t>
            </a:r>
            <a:r>
              <a:rPr lang="en-GB" sz="2800" dirty="0" smtClean="0"/>
              <a:t> </a:t>
            </a:r>
          </a:p>
          <a:p>
            <a:pPr marL="225425" indent="-225425" algn="just">
              <a:buFont typeface="Arial" pitchFamily="34" charset="0"/>
              <a:buChar char="•"/>
            </a:pPr>
            <a:endParaRPr lang="en-GB" sz="2800" dirty="0" smtClean="0"/>
          </a:p>
          <a:p>
            <a:pPr marL="225425" indent="-225425" algn="just">
              <a:buFont typeface="Arial" pitchFamily="34" charset="0"/>
              <a:buChar char="•"/>
            </a:pPr>
            <a:endParaRPr lang="en-GB" sz="2800" dirty="0" smtClean="0"/>
          </a:p>
          <a:p>
            <a:pPr marL="225425" indent="-225425" algn="just">
              <a:buFont typeface="Arial" pitchFamily="34" charset="0"/>
              <a:buChar char="•"/>
            </a:pPr>
            <a:r>
              <a:rPr lang="en-GB" sz="2800" dirty="0" smtClean="0"/>
              <a:t>The design of SG and beyond will remain same and can be adopted from the   PHWR technology.</a:t>
            </a:r>
          </a:p>
          <a:p>
            <a:pPr marL="225425" indent="-225425" algn="just"/>
            <a:endParaRPr lang="en-GB" sz="28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929618" cy="45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428728" y="5500702"/>
            <a:ext cx="6858048" cy="642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RPV  : Reactor Pressure Vessel		</a:t>
            </a:r>
            <a:r>
              <a:rPr kumimoji="0" lang="en-US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	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ECCS : Emergency Core Cooling System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latin typeface="Arial" pitchFamily="34" charset="0"/>
              </a:rPr>
              <a:t>R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CP : </a:t>
            </a:r>
            <a:r>
              <a:rPr lang="en-US" sz="900" b="1" dirty="0" smtClean="0">
                <a:latin typeface="Arial" pitchFamily="34" charset="0"/>
              </a:rPr>
              <a:t>Re-circulating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Coolant Pump		CVCS : Chemical and Volume Control System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SG   : Steam Generator 			RHRS : Residual Heat Removal System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HPIS : High Pressure Injection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Primary Coolant Circulating Loop of IPWR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866</Words>
  <Application>Microsoft Office PowerPoint</Application>
  <PresentationFormat>On-screen Show (4:3)</PresentationFormat>
  <Paragraphs>220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Bitmap Image</vt:lpstr>
      <vt:lpstr>IPWR</vt:lpstr>
      <vt:lpstr>World electricity generation by fuel  </vt:lpstr>
      <vt:lpstr>Challenges of 21st century Thermal power plant </vt:lpstr>
      <vt:lpstr>Challenges of 21st century Thermal power plant </vt:lpstr>
      <vt:lpstr>Slide 5</vt:lpstr>
      <vt:lpstr>Slide 6</vt:lpstr>
      <vt:lpstr>Slide 7</vt:lpstr>
      <vt:lpstr>Slide 8</vt:lpstr>
      <vt:lpstr>Slide 9</vt:lpstr>
      <vt:lpstr>Approach for IPWR</vt:lpstr>
      <vt:lpstr>Slide 11</vt:lpstr>
      <vt:lpstr>MAJOR DEVELOPMENTS IDENTIFIED</vt:lpstr>
      <vt:lpstr>Slide 13</vt:lpstr>
      <vt:lpstr>Slide 14</vt:lpstr>
      <vt:lpstr>Slide 15</vt:lpstr>
      <vt:lpstr>Slide 16</vt:lpstr>
      <vt:lpstr>Slide 17</vt:lpstr>
      <vt:lpstr>  Challenges of IPWR</vt:lpstr>
      <vt:lpstr>Slide 19</vt:lpstr>
      <vt:lpstr>THANK YOU</vt:lpstr>
      <vt:lpstr>RPV FORGING DEVELOPED BY RPG/BARC</vt:lpstr>
      <vt:lpstr>Slide 22</vt:lpstr>
      <vt:lpstr>Slide 23</vt:lpstr>
      <vt:lpstr>Accident Scenarios Considered</vt:lpstr>
      <vt:lpstr>International Energy Authority-15</vt:lpstr>
      <vt:lpstr>Electrical power as on March-2018 ( Report CEA-18)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117</cp:revision>
  <dcterms:created xsi:type="dcterms:W3CDTF">2006-08-16T00:00:00Z</dcterms:created>
  <dcterms:modified xsi:type="dcterms:W3CDTF">2018-10-23T17:31:52Z</dcterms:modified>
</cp:coreProperties>
</file>